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8288000" cy="10287000"/>
  <p:notesSz cx="6858000" cy="9144000"/>
  <p:embeddedFontLst>
    <p:embeddedFont>
      <p:font typeface="Montserrat Bold Italics" charset="1" panose="00000800000000000000"/>
      <p:regular r:id="rId17"/>
    </p:embeddedFont>
    <p:embeddedFont>
      <p:font typeface="Canva Sans Bold" charset="1" panose="020B0803030501040103"/>
      <p:regular r:id="rId18"/>
    </p:embeddedFont>
    <p:embeddedFont>
      <p:font typeface="Foda Display" charset="1" panose="00000000000000000000"/>
      <p:regular r:id="rId19"/>
    </p:embeddedFont>
    <p:embeddedFont>
      <p:font typeface="Perandory SemiCondensed" charset="1" panose="00000000000000000000"/>
      <p:regular r:id="rId20"/>
    </p:embeddedFont>
    <p:embeddedFont>
      <p:font typeface="Montserrat Bold" charset="1" panose="00000800000000000000"/>
      <p:regular r:id="rId21"/>
    </p:embeddedFont>
    <p:embeddedFont>
      <p:font typeface="Gladiola" charset="1" panose="00000500000000000000"/>
      <p:regular r:id="rId22"/>
    </p:embeddedFont>
    <p:embeddedFont>
      <p:font typeface="Neue Machina Ultra-Bold" charset="1" panose="00000900000000000000"/>
      <p:regular r:id="rId23"/>
    </p:embeddedFont>
    <p:embeddedFont>
      <p:font typeface="Canva Sans Bold Italics" charset="1" panose="020B0803030501040103"/>
      <p:regular r:id="rId24"/>
    </p:embeddedFont>
    <p:embeddedFont>
      <p:font typeface="Canva Sans" charset="1" panose="020B0503030501040103"/>
      <p:regular r:id="rId25"/>
    </p:embeddedFont>
    <p:embeddedFont>
      <p:font typeface="Lato Heavy" charset="1" panose="020F0502020204030203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Relationship Id="rId3" Target="../media/image12.jpeg" Type="http://schemas.openxmlformats.org/officeDocument/2006/relationships/image"/><Relationship Id="rId4" Target="../media/image13.jpeg" Type="http://schemas.openxmlformats.org/officeDocument/2006/relationships/image"/><Relationship Id="rId5" Target="../media/image14.jpeg" Type="http://schemas.openxmlformats.org/officeDocument/2006/relationships/image"/><Relationship Id="rId6" Target="../media/image15.jpeg" Type="http://schemas.openxmlformats.org/officeDocument/2006/relationships/image"/><Relationship Id="rId7" Target="../media/image1.png" Type="http://schemas.openxmlformats.org/officeDocument/2006/relationships/image"/><Relationship Id="rId8" Target="../media/image2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.jpeg" Type="http://schemas.openxmlformats.org/officeDocument/2006/relationships/image"/><Relationship Id="rId5" Target="../media/image6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8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8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10.jpe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7.png" Type="http://schemas.openxmlformats.org/officeDocument/2006/relationships/image"/><Relationship Id="rId5" Target="../media/image8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.jpe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>
  <p:cSld>
    <p:bg>
      <p:bgPr>
        <a:solidFill>
          <a:srgbClr val="EDE5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172135" y="2337613"/>
            <a:ext cx="6031608" cy="6031608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C67BF">
                    <a:alpha val="58000"/>
                  </a:srgbClr>
                </a:gs>
                <a:gs pos="100000">
                  <a:srgbClr val="F7ACFF">
                    <a:alpha val="58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3414845" y="1188931"/>
            <a:ext cx="1991544" cy="1991544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C67BF">
                    <a:alpha val="96000"/>
                  </a:srgbClr>
                </a:gs>
                <a:gs pos="100000">
                  <a:srgbClr val="F7ACFF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3043659" y="4214522"/>
            <a:ext cx="3185721" cy="3185721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C67BF">
                    <a:alpha val="58000"/>
                  </a:srgbClr>
                </a:gs>
                <a:gs pos="100000">
                  <a:srgbClr val="F7ACFF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6178182" y="435537"/>
            <a:ext cx="5324450" cy="396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b="true" sz="3499" i="true">
                <a:solidFill>
                  <a:srgbClr val="240960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DIGITAL PORTFOLIO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4163679" y="7797695"/>
            <a:ext cx="884434" cy="884434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C67BF">
                    <a:alpha val="96000"/>
                  </a:srgbClr>
                </a:gs>
                <a:gs pos="100000">
                  <a:srgbClr val="F7ACFF">
                    <a:alpha val="96000"/>
                  </a:srgbClr>
                </a:gs>
              </a:gsLst>
              <a:lin ang="0"/>
            </a:gra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2744482" y="1504605"/>
            <a:ext cx="1892038" cy="1892038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C67BF">
                    <a:alpha val="96000"/>
                  </a:srgbClr>
                </a:gs>
                <a:gs pos="100000">
                  <a:srgbClr val="F7ACFF">
                    <a:alpha val="96000"/>
                  </a:srgbClr>
                </a:gs>
              </a:gsLst>
              <a:lin ang="0"/>
            </a:gradFill>
          </p:spPr>
        </p:sp>
        <p:sp>
          <p:nvSpPr>
            <p:cNvPr name="TextBox 17" id="1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5344946" y="6400189"/>
            <a:ext cx="884434" cy="884434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C67BF">
                    <a:alpha val="96000"/>
                  </a:srgbClr>
                </a:gs>
                <a:gs pos="100000">
                  <a:srgbClr val="F7ACFF">
                    <a:alpha val="96000"/>
                  </a:srgbClr>
                </a:gs>
              </a:gsLst>
              <a:lin ang="0"/>
            </a:gradFill>
          </p:spPr>
        </p:sp>
        <p:sp>
          <p:nvSpPr>
            <p:cNvPr name="TextBox 20" id="2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535761" y="2073365"/>
            <a:ext cx="3070135" cy="3070135"/>
            <a:chOff x="0" y="0"/>
            <a:chExt cx="812800" cy="8128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C67BF">
                    <a:alpha val="96000"/>
                  </a:srgbClr>
                </a:gs>
                <a:gs pos="100000">
                  <a:srgbClr val="F7ACFF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23" id="2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4" id="24"/>
          <p:cNvSpPr txBox="true"/>
          <p:nvPr/>
        </p:nvSpPr>
        <p:spPr>
          <a:xfrm rot="0">
            <a:off x="2445611" y="3723524"/>
            <a:ext cx="14813689" cy="38368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81"/>
              </a:lnSpc>
            </a:pPr>
            <a:r>
              <a:rPr lang="en-US" sz="3629" b="true">
                <a:solidFill>
                  <a:srgbClr val="24096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STUDENT NAME : pranavya.C</a:t>
            </a:r>
          </a:p>
          <a:p>
            <a:pPr algn="l">
              <a:lnSpc>
                <a:spcPts val="5081"/>
              </a:lnSpc>
            </a:pPr>
            <a:r>
              <a:rPr lang="en-US" sz="3629" b="true">
                <a:solidFill>
                  <a:srgbClr val="24096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REGISTER NO / ROLL NO: 24H214</a:t>
            </a:r>
          </a:p>
          <a:p>
            <a:pPr algn="l">
              <a:lnSpc>
                <a:spcPts val="5081"/>
              </a:lnSpc>
            </a:pPr>
            <a:r>
              <a:rPr lang="en-US" sz="3629" b="true">
                <a:solidFill>
                  <a:srgbClr val="24096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NM ID(username): D9FF64221D58AFB88BD404479A73C7FC</a:t>
            </a:r>
          </a:p>
          <a:p>
            <a:pPr algn="l">
              <a:lnSpc>
                <a:spcPts val="5081"/>
              </a:lnSpc>
            </a:pPr>
            <a:r>
              <a:rPr lang="en-US" sz="3629" b="true">
                <a:solidFill>
                  <a:srgbClr val="24096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DEPARTMENT: BCA</a:t>
            </a:r>
          </a:p>
          <a:p>
            <a:pPr algn="l">
              <a:lnSpc>
                <a:spcPts val="5081"/>
              </a:lnSpc>
              <a:spcBef>
                <a:spcPct val="0"/>
              </a:spcBef>
            </a:pPr>
            <a:r>
              <a:rPr lang="en-US" b="true" sz="3629">
                <a:solidFill>
                  <a:srgbClr val="24096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COLLEGE AND UNIVERSITY: A.M.Jain college and Madras university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5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33557" y="2827837"/>
            <a:ext cx="6674390" cy="3163714"/>
          </a:xfrm>
          <a:custGeom>
            <a:avLst/>
            <a:gdLst/>
            <a:ahLst/>
            <a:cxnLst/>
            <a:rect r="r" b="b" t="t" l="l"/>
            <a:pathLst>
              <a:path h="3163714" w="6674390">
                <a:moveTo>
                  <a:pt x="0" y="0"/>
                </a:moveTo>
                <a:lnTo>
                  <a:pt x="6674390" y="0"/>
                </a:lnTo>
                <a:lnTo>
                  <a:pt x="6674390" y="3163714"/>
                </a:lnTo>
                <a:lnTo>
                  <a:pt x="0" y="31637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9432" t="-5411" r="0" b="-541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99298" y="6328788"/>
            <a:ext cx="6630352" cy="3435383"/>
          </a:xfrm>
          <a:custGeom>
            <a:avLst/>
            <a:gdLst/>
            <a:ahLst/>
            <a:cxnLst/>
            <a:rect r="r" b="b" t="t" l="l"/>
            <a:pathLst>
              <a:path h="3435383" w="6630352">
                <a:moveTo>
                  <a:pt x="0" y="0"/>
                </a:moveTo>
                <a:lnTo>
                  <a:pt x="6630352" y="0"/>
                </a:lnTo>
                <a:lnTo>
                  <a:pt x="6630352" y="3435383"/>
                </a:lnTo>
                <a:lnTo>
                  <a:pt x="0" y="343538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1448" t="-10059" r="0" b="-10059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989306" y="2738631"/>
            <a:ext cx="8320365" cy="3252920"/>
          </a:xfrm>
          <a:custGeom>
            <a:avLst/>
            <a:gdLst/>
            <a:ahLst/>
            <a:cxnLst/>
            <a:rect r="r" b="b" t="t" l="l"/>
            <a:pathLst>
              <a:path h="3252920" w="8320365">
                <a:moveTo>
                  <a:pt x="0" y="0"/>
                </a:moveTo>
                <a:lnTo>
                  <a:pt x="8320365" y="0"/>
                </a:lnTo>
                <a:lnTo>
                  <a:pt x="8320365" y="3252920"/>
                </a:lnTo>
                <a:lnTo>
                  <a:pt x="0" y="325292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0011" t="-10243" r="-3696" b="-17728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343320" y="6328788"/>
            <a:ext cx="5570032" cy="3031974"/>
          </a:xfrm>
          <a:custGeom>
            <a:avLst/>
            <a:gdLst/>
            <a:ahLst/>
            <a:cxnLst/>
            <a:rect r="r" b="b" t="t" l="l"/>
            <a:pathLst>
              <a:path h="3031974" w="5570032">
                <a:moveTo>
                  <a:pt x="0" y="0"/>
                </a:moveTo>
                <a:lnTo>
                  <a:pt x="5570033" y="0"/>
                </a:lnTo>
                <a:lnTo>
                  <a:pt x="5570033" y="3031974"/>
                </a:lnTo>
                <a:lnTo>
                  <a:pt x="0" y="303197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9238" t="0" r="-6870" b="-1936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149488" y="6328788"/>
            <a:ext cx="5035334" cy="2423641"/>
          </a:xfrm>
          <a:custGeom>
            <a:avLst/>
            <a:gdLst/>
            <a:ahLst/>
            <a:cxnLst/>
            <a:rect r="r" b="b" t="t" l="l"/>
            <a:pathLst>
              <a:path h="2423641" w="5035334">
                <a:moveTo>
                  <a:pt x="0" y="0"/>
                </a:moveTo>
                <a:lnTo>
                  <a:pt x="5035334" y="0"/>
                </a:lnTo>
                <a:lnTo>
                  <a:pt x="5035334" y="2423641"/>
                </a:lnTo>
                <a:lnTo>
                  <a:pt x="0" y="242364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5176" t="-13522" r="-13527" b="-13271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792009" y="449665"/>
            <a:ext cx="10851505" cy="10523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671"/>
              </a:lnSpc>
              <a:spcBef>
                <a:spcPct val="0"/>
              </a:spcBef>
            </a:pPr>
            <a:r>
              <a:rPr lang="en-US" b="true" sz="6193" i="true" u="sng">
                <a:solidFill>
                  <a:srgbClr val="000000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RESULT AND SCREENSHOTS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599298" y="174877"/>
            <a:ext cx="2563754" cy="2563754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C67BF">
                    <a:alpha val="58000"/>
                  </a:srgbClr>
                </a:gs>
                <a:gs pos="100000">
                  <a:srgbClr val="F7ACFF">
                    <a:alpha val="58000"/>
                  </a:srgbClr>
                </a:gs>
              </a:gsLst>
              <a:lin ang="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133626" y="886305"/>
            <a:ext cx="1495098" cy="1231417"/>
          </a:xfrm>
          <a:custGeom>
            <a:avLst/>
            <a:gdLst/>
            <a:ahLst/>
            <a:cxnLst/>
            <a:rect r="r" b="b" t="t" l="l"/>
            <a:pathLst>
              <a:path h="1231417" w="1495098">
                <a:moveTo>
                  <a:pt x="0" y="0"/>
                </a:moveTo>
                <a:lnTo>
                  <a:pt x="1495098" y="0"/>
                </a:lnTo>
                <a:lnTo>
                  <a:pt x="1495098" y="1231416"/>
                </a:lnTo>
                <a:lnTo>
                  <a:pt x="0" y="123141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5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9141234" y="1658053"/>
            <a:ext cx="5531" cy="51660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518"/>
              </a:lnSpc>
            </a:pPr>
          </a:p>
        </p:txBody>
      </p:sp>
      <p:sp>
        <p:nvSpPr>
          <p:cNvPr name="TextBox 3" id="3"/>
          <p:cNvSpPr txBox="true"/>
          <p:nvPr/>
        </p:nvSpPr>
        <p:spPr>
          <a:xfrm rot="0">
            <a:off x="4752846" y="4214818"/>
            <a:ext cx="8782308" cy="19907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99"/>
              </a:lnSpc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2559236" y="2982693"/>
            <a:ext cx="11376614" cy="68244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47"/>
              </a:lnSpc>
              <a:spcBef>
                <a:spcPct val="0"/>
              </a:spcBef>
            </a:pPr>
            <a:r>
              <a:rPr lang="en-US" b="true" sz="431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The portfolio website serves as a digital identity for Pranavya.C, effectively showcasing skills, projects, and contact information in an interactive way. It is responsive, user-friendly, and visually attractive. This project not only improves professional opportunities but also demonstrates frontend development and design capabilities.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3535154" y="9258300"/>
            <a:ext cx="4025121" cy="1097760"/>
          </a:xfrm>
          <a:custGeom>
            <a:avLst/>
            <a:gdLst/>
            <a:ahLst/>
            <a:cxnLst/>
            <a:rect r="r" b="b" t="t" l="l"/>
            <a:pathLst>
              <a:path h="1097760" w="4025121">
                <a:moveTo>
                  <a:pt x="0" y="0"/>
                </a:moveTo>
                <a:lnTo>
                  <a:pt x="4025121" y="0"/>
                </a:lnTo>
                <a:lnTo>
                  <a:pt x="4025121" y="1097760"/>
                </a:lnTo>
                <a:lnTo>
                  <a:pt x="0" y="10977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7560275" y="8978000"/>
            <a:ext cx="304355" cy="1309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879"/>
              </a:lnSpc>
              <a:spcBef>
                <a:spcPct val="0"/>
              </a:spcBef>
            </a:pPr>
            <a:r>
              <a:rPr lang="en-US" sz="777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!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7864630" y="8978000"/>
            <a:ext cx="334971" cy="1309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879"/>
              </a:lnSpc>
              <a:spcBef>
                <a:spcPct val="0"/>
              </a:spcBef>
            </a:pPr>
            <a:r>
              <a:rPr lang="en-US" sz="777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!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544249" y="314480"/>
            <a:ext cx="1734309" cy="1428440"/>
          </a:xfrm>
          <a:custGeom>
            <a:avLst/>
            <a:gdLst/>
            <a:ahLst/>
            <a:cxnLst/>
            <a:rect r="r" b="b" t="t" l="l"/>
            <a:pathLst>
              <a:path h="1428440" w="1734309">
                <a:moveTo>
                  <a:pt x="0" y="0"/>
                </a:moveTo>
                <a:lnTo>
                  <a:pt x="1734310" y="0"/>
                </a:lnTo>
                <a:lnTo>
                  <a:pt x="1734310" y="1428440"/>
                </a:lnTo>
                <a:lnTo>
                  <a:pt x="0" y="14284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1679692" y="2353696"/>
            <a:ext cx="5579608" cy="5579608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C67BF">
                    <a:alpha val="58000"/>
                  </a:srgbClr>
                </a:gs>
                <a:gs pos="100000">
                  <a:srgbClr val="F7ACFF">
                    <a:alpha val="58000"/>
                  </a:srgbClr>
                </a:gs>
              </a:gsLst>
              <a:lin ang="0"/>
            </a:gra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4067425" y="1424576"/>
            <a:ext cx="7323376" cy="1171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701"/>
              </a:lnSpc>
            </a:pPr>
            <a:r>
              <a:rPr lang="en-US" sz="8701" b="true">
                <a:solidFill>
                  <a:srgbClr val="000000"/>
                </a:solidFill>
                <a:latin typeface="Lato Heavy"/>
                <a:ea typeface="Lato Heavy"/>
                <a:cs typeface="Lato Heavy"/>
                <a:sym typeface="Lato Heavy"/>
              </a:rPr>
              <a:t>CONCLUSION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5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499498" y="2016665"/>
            <a:ext cx="14152523" cy="6891819"/>
            <a:chOff x="0" y="0"/>
            <a:chExt cx="3727414" cy="181512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727414" cy="1815129"/>
            </a:xfrm>
            <a:custGeom>
              <a:avLst/>
              <a:gdLst/>
              <a:ahLst/>
              <a:cxnLst/>
              <a:rect r="r" b="b" t="t" l="l"/>
              <a:pathLst>
                <a:path h="1815129" w="3727414">
                  <a:moveTo>
                    <a:pt x="0" y="0"/>
                  </a:moveTo>
                  <a:lnTo>
                    <a:pt x="3727414" y="0"/>
                  </a:lnTo>
                  <a:lnTo>
                    <a:pt x="3727414" y="1815129"/>
                  </a:lnTo>
                  <a:lnTo>
                    <a:pt x="0" y="1815129"/>
                  </a:lnTo>
                  <a:close/>
                </a:path>
              </a:pathLst>
            </a:custGeom>
            <a:gradFill rotWithShape="true">
              <a:gsLst>
                <a:gs pos="0">
                  <a:srgbClr val="3C67BF">
                    <a:alpha val="23000"/>
                  </a:srgbClr>
                </a:gs>
                <a:gs pos="50000">
                  <a:srgbClr val="6B4CAF">
                    <a:alpha val="13225"/>
                  </a:srgbClr>
                </a:gs>
                <a:gs pos="100000">
                  <a:srgbClr val="F7ACFF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727414" cy="18532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366501" y="6709979"/>
            <a:ext cx="6573048" cy="2241939"/>
            <a:chOff x="0" y="0"/>
            <a:chExt cx="1731173" cy="59047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731173" cy="590470"/>
            </a:xfrm>
            <a:custGeom>
              <a:avLst/>
              <a:gdLst/>
              <a:ahLst/>
              <a:cxnLst/>
              <a:rect r="r" b="b" t="t" l="l"/>
              <a:pathLst>
                <a:path h="590470" w="1731173">
                  <a:moveTo>
                    <a:pt x="0" y="0"/>
                  </a:moveTo>
                  <a:lnTo>
                    <a:pt x="1731173" y="0"/>
                  </a:lnTo>
                  <a:lnTo>
                    <a:pt x="1731173" y="590470"/>
                  </a:lnTo>
                  <a:lnTo>
                    <a:pt x="0" y="590470"/>
                  </a:lnTo>
                  <a:close/>
                </a:path>
              </a:pathLst>
            </a:custGeom>
            <a:gradFill rotWithShape="true">
              <a:gsLst>
                <a:gs pos="0">
                  <a:srgbClr val="F7ACFF">
                    <a:alpha val="0"/>
                  </a:srgbClr>
                </a:gs>
                <a:gs pos="100000">
                  <a:srgbClr val="3C67BF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731173" cy="6285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3653025" y="2531443"/>
            <a:ext cx="2925674" cy="2925674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C67BF">
                    <a:alpha val="96000"/>
                  </a:srgbClr>
                </a:gs>
                <a:gs pos="100000">
                  <a:srgbClr val="F7ACFF">
                    <a:alpha val="96000"/>
                  </a:srgbClr>
                </a:gs>
              </a:gsLst>
              <a:lin ang="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8577598" y="6453214"/>
            <a:ext cx="3502189" cy="3502189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C67BF">
                    <a:alpha val="96000"/>
                  </a:srgbClr>
                </a:gs>
                <a:gs pos="100000">
                  <a:srgbClr val="F7ACFF">
                    <a:alpha val="96000"/>
                  </a:srgbClr>
                </a:gs>
              </a:gsLst>
              <a:lin ang="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861708" y="394867"/>
            <a:ext cx="1539110" cy="1267667"/>
          </a:xfrm>
          <a:custGeom>
            <a:avLst/>
            <a:gdLst/>
            <a:ahLst/>
            <a:cxnLst/>
            <a:rect r="r" b="b" t="t" l="l"/>
            <a:pathLst>
              <a:path h="1267667" w="1539110">
                <a:moveTo>
                  <a:pt x="0" y="0"/>
                </a:moveTo>
                <a:lnTo>
                  <a:pt x="1539110" y="0"/>
                </a:lnTo>
                <a:lnTo>
                  <a:pt x="1539110" y="1267666"/>
                </a:lnTo>
                <a:lnTo>
                  <a:pt x="0" y="12676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861708" y="2016665"/>
            <a:ext cx="2389125" cy="2389125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C67BF">
                    <a:alpha val="96000"/>
                  </a:srgbClr>
                </a:gs>
                <a:gs pos="100000">
                  <a:srgbClr val="F7ACFF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17" id="1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9598909" y="7572092"/>
            <a:ext cx="1535184" cy="1264433"/>
          </a:xfrm>
          <a:custGeom>
            <a:avLst/>
            <a:gdLst/>
            <a:ahLst/>
            <a:cxnLst/>
            <a:rect r="r" b="b" t="t" l="l"/>
            <a:pathLst>
              <a:path h="1264433" w="1535184">
                <a:moveTo>
                  <a:pt x="0" y="0"/>
                </a:moveTo>
                <a:lnTo>
                  <a:pt x="1535184" y="0"/>
                </a:lnTo>
                <a:lnTo>
                  <a:pt x="1535184" y="1264433"/>
                </a:lnTo>
                <a:lnTo>
                  <a:pt x="0" y="12644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9" id="19"/>
          <p:cNvGrpSpPr/>
          <p:nvPr/>
        </p:nvGrpSpPr>
        <p:grpSpPr>
          <a:xfrm rot="0">
            <a:off x="15116826" y="2299866"/>
            <a:ext cx="1822722" cy="1822722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C67BF">
                    <a:alpha val="96000"/>
                  </a:srgbClr>
                </a:gs>
                <a:gs pos="100000">
                  <a:srgbClr val="F7ACFF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21" id="2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1028700" y="2056002"/>
            <a:ext cx="14567973" cy="48189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46"/>
              </a:lnSpc>
            </a:pPr>
            <a:r>
              <a:rPr lang="en-US" sz="15558">
                <a:solidFill>
                  <a:srgbClr val="000000"/>
                </a:solidFill>
                <a:latin typeface="Foda Display"/>
                <a:ea typeface="Foda Display"/>
                <a:cs typeface="Foda Display"/>
                <a:sym typeface="Foda Display"/>
              </a:rPr>
              <a:t>DIGITAL PORTFOLIO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5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275947" y="-496215"/>
            <a:ext cx="11264060" cy="11375654"/>
            <a:chOff x="0" y="0"/>
            <a:chExt cx="2966666" cy="299605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966666" cy="2996057"/>
            </a:xfrm>
            <a:custGeom>
              <a:avLst/>
              <a:gdLst/>
              <a:ahLst/>
              <a:cxnLst/>
              <a:rect r="r" b="b" t="t" l="l"/>
              <a:pathLst>
                <a:path h="2996057" w="2966666">
                  <a:moveTo>
                    <a:pt x="0" y="0"/>
                  </a:moveTo>
                  <a:lnTo>
                    <a:pt x="2966666" y="0"/>
                  </a:lnTo>
                  <a:lnTo>
                    <a:pt x="2966666" y="2996057"/>
                  </a:lnTo>
                  <a:lnTo>
                    <a:pt x="0" y="2996057"/>
                  </a:lnTo>
                  <a:close/>
                </a:path>
              </a:pathLst>
            </a:custGeom>
            <a:gradFill rotWithShape="true">
              <a:gsLst>
                <a:gs pos="0">
                  <a:srgbClr val="F7ACFF">
                    <a:alpha val="0"/>
                  </a:srgbClr>
                </a:gs>
                <a:gs pos="50000">
                  <a:srgbClr val="6B4CAF">
                    <a:alpha val="13225"/>
                  </a:srgbClr>
                </a:gs>
                <a:gs pos="100000">
                  <a:srgbClr val="3C67BF">
                    <a:alpha val="23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966666" cy="30341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1154546" y="-1328013"/>
            <a:ext cx="5214383" cy="5214383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C67BF">
                    <a:alpha val="58000"/>
                  </a:srgbClr>
                </a:gs>
                <a:gs pos="100000">
                  <a:srgbClr val="F7ACFF">
                    <a:alpha val="58000"/>
                  </a:srgbClr>
                </a:gs>
              </a:gsLst>
              <a:lin ang="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349938" y="875473"/>
            <a:ext cx="1734444" cy="1428552"/>
          </a:xfrm>
          <a:custGeom>
            <a:avLst/>
            <a:gdLst/>
            <a:ahLst/>
            <a:cxnLst/>
            <a:rect r="r" b="b" t="t" l="l"/>
            <a:pathLst>
              <a:path h="1428552" w="1734444">
                <a:moveTo>
                  <a:pt x="0" y="0"/>
                </a:moveTo>
                <a:lnTo>
                  <a:pt x="1734444" y="0"/>
                </a:lnTo>
                <a:lnTo>
                  <a:pt x="1734444" y="1428552"/>
                </a:lnTo>
                <a:lnTo>
                  <a:pt x="0" y="14285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>
            <a:grpSpLocks noChangeAspect="true"/>
          </p:cNvGrpSpPr>
          <p:nvPr/>
        </p:nvGrpSpPr>
        <p:grpSpPr>
          <a:xfrm rot="0">
            <a:off x="2300919" y="2671455"/>
            <a:ext cx="6136420" cy="6136420"/>
            <a:chOff x="0" y="0"/>
            <a:chExt cx="14840029" cy="1484002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-366471" y="-11891"/>
              <a:ext cx="15572971" cy="14863810"/>
            </a:xfrm>
            <a:custGeom>
              <a:avLst/>
              <a:gdLst/>
              <a:ahLst/>
              <a:cxnLst/>
              <a:rect r="r" b="b" t="t" l="l"/>
              <a:pathLst>
                <a:path h="14863810" w="15572971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5B45B5">
                    <a:alpha val="100000"/>
                  </a:srgbClr>
                </a:gs>
                <a:gs pos="100000">
                  <a:srgbClr val="8875D7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-156193" y="188812"/>
              <a:ext cx="15152415" cy="14462405"/>
            </a:xfrm>
            <a:custGeom>
              <a:avLst/>
              <a:gdLst/>
              <a:ahLst/>
              <a:cxnLst/>
              <a:rect r="r" b="b" t="t" l="l"/>
              <a:pathLst>
                <a:path h="14462405" w="1515241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223301" y="551024"/>
              <a:ext cx="14393427" cy="13737979"/>
            </a:xfrm>
            <a:custGeom>
              <a:avLst/>
              <a:gdLst/>
              <a:ahLst/>
              <a:cxnLst/>
              <a:rect r="r" b="b" t="t" l="l"/>
              <a:pathLst>
                <a:path h="13737979" w="14393427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4"/>
              <a:stretch>
                <a:fillRect l="-24712" t="0" r="-24712" b="0"/>
              </a:stretch>
            </a:blipFill>
          </p:spPr>
        </p:sp>
      </p:grpSp>
      <p:grpSp>
        <p:nvGrpSpPr>
          <p:cNvPr name="Group 13" id="13"/>
          <p:cNvGrpSpPr>
            <a:grpSpLocks noChangeAspect="true"/>
          </p:cNvGrpSpPr>
          <p:nvPr/>
        </p:nvGrpSpPr>
        <p:grpSpPr>
          <a:xfrm rot="0">
            <a:off x="1349938" y="5907599"/>
            <a:ext cx="3038039" cy="3038039"/>
            <a:chOff x="0" y="0"/>
            <a:chExt cx="14840029" cy="14840029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-366471" y="-11891"/>
              <a:ext cx="15572971" cy="14863810"/>
            </a:xfrm>
            <a:custGeom>
              <a:avLst/>
              <a:gdLst/>
              <a:ahLst/>
              <a:cxnLst/>
              <a:rect r="r" b="b" t="t" l="l"/>
              <a:pathLst>
                <a:path h="14863810" w="15572971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C67BF">
                    <a:alpha val="100000"/>
                  </a:srgbClr>
                </a:gs>
                <a:gs pos="100000">
                  <a:srgbClr val="F7AC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-156193" y="188812"/>
              <a:ext cx="15152415" cy="14462405"/>
            </a:xfrm>
            <a:custGeom>
              <a:avLst/>
              <a:gdLst/>
              <a:ahLst/>
              <a:cxnLst/>
              <a:rect r="r" b="b" t="t" l="l"/>
              <a:pathLst>
                <a:path h="14462405" w="1515241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223301" y="551024"/>
              <a:ext cx="14393427" cy="13737979"/>
            </a:xfrm>
            <a:custGeom>
              <a:avLst/>
              <a:gdLst/>
              <a:ahLst/>
              <a:cxnLst/>
              <a:rect r="r" b="b" t="t" l="l"/>
              <a:pathLst>
                <a:path h="13737979" w="14393427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5"/>
              <a:stretch>
                <a:fillRect l="-24712" t="0" r="-24712" b="0"/>
              </a:stretch>
            </a:blip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-908020" y="7636544"/>
            <a:ext cx="4721330" cy="4721330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C67BF">
                    <a:alpha val="96000"/>
                  </a:srgbClr>
                </a:gs>
                <a:gs pos="100000">
                  <a:srgbClr val="F7ACFF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19" id="1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10272102" y="784436"/>
            <a:ext cx="7522984" cy="16996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835"/>
              </a:lnSpc>
            </a:pPr>
            <a:r>
              <a:rPr lang="en-US" sz="13715" spc="-274">
                <a:solidFill>
                  <a:srgbClr val="000000"/>
                </a:solidFill>
                <a:latin typeface="Perandory SemiCondensed"/>
                <a:ea typeface="Perandory SemiCondensed"/>
                <a:cs typeface="Perandory SemiCondensed"/>
                <a:sym typeface="Perandory SemiCondensed"/>
              </a:rPr>
              <a:t>AGENDA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860453" y="3092265"/>
            <a:ext cx="8679554" cy="56056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50"/>
              </a:lnSpc>
            </a:pPr>
            <a:r>
              <a:rPr lang="en-US" sz="317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1.Problem statement</a:t>
            </a:r>
          </a:p>
          <a:p>
            <a:pPr algn="l">
              <a:lnSpc>
                <a:spcPts val="4450"/>
              </a:lnSpc>
            </a:pPr>
            <a:r>
              <a:rPr lang="en-US" sz="317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2.Project Overview</a:t>
            </a:r>
          </a:p>
          <a:p>
            <a:pPr algn="l">
              <a:lnSpc>
                <a:spcPts val="4450"/>
              </a:lnSpc>
            </a:pPr>
            <a:r>
              <a:rPr lang="en-US" sz="317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3.End Users</a:t>
            </a:r>
          </a:p>
          <a:p>
            <a:pPr algn="l">
              <a:lnSpc>
                <a:spcPts val="4450"/>
              </a:lnSpc>
            </a:pPr>
            <a:r>
              <a:rPr lang="en-US" sz="317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4.Tools and Technologices</a:t>
            </a:r>
          </a:p>
          <a:p>
            <a:pPr algn="l">
              <a:lnSpc>
                <a:spcPts val="4450"/>
              </a:lnSpc>
            </a:pPr>
            <a:r>
              <a:rPr lang="en-US" sz="317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5.Portfolio design and Layout</a:t>
            </a:r>
          </a:p>
          <a:p>
            <a:pPr algn="l">
              <a:lnSpc>
                <a:spcPts val="4450"/>
              </a:lnSpc>
            </a:pPr>
            <a:r>
              <a:rPr lang="en-US" sz="317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6.Features and Functionality</a:t>
            </a:r>
          </a:p>
          <a:p>
            <a:pPr algn="l">
              <a:lnSpc>
                <a:spcPts val="4450"/>
              </a:lnSpc>
            </a:pPr>
            <a:r>
              <a:rPr lang="en-US" sz="317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7.Results and Screenshots</a:t>
            </a:r>
          </a:p>
          <a:p>
            <a:pPr algn="l">
              <a:lnSpc>
                <a:spcPts val="4450"/>
              </a:lnSpc>
            </a:pPr>
            <a:r>
              <a:rPr lang="en-US" sz="317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8.Conclusion</a:t>
            </a:r>
          </a:p>
          <a:p>
            <a:pPr algn="l">
              <a:lnSpc>
                <a:spcPts val="4450"/>
              </a:lnSpc>
            </a:pPr>
            <a:r>
              <a:rPr lang="en-US" sz="317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9.Github link</a:t>
            </a:r>
          </a:p>
          <a:p>
            <a:pPr algn="l">
              <a:lnSpc>
                <a:spcPts val="4450"/>
              </a:lnSpc>
              <a:spcBef>
                <a:spcPct val="0"/>
              </a:spcBef>
            </a:pPr>
            <a:r>
              <a:rPr lang="en-US" b="true" sz="317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5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432325" y="2246485"/>
            <a:ext cx="19795102" cy="6320087"/>
            <a:chOff x="0" y="0"/>
            <a:chExt cx="5213525" cy="166455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213525" cy="1664550"/>
            </a:xfrm>
            <a:custGeom>
              <a:avLst/>
              <a:gdLst/>
              <a:ahLst/>
              <a:cxnLst/>
              <a:rect r="r" b="b" t="t" l="l"/>
              <a:pathLst>
                <a:path h="1664550" w="5213525">
                  <a:moveTo>
                    <a:pt x="0" y="0"/>
                  </a:moveTo>
                  <a:lnTo>
                    <a:pt x="5213525" y="0"/>
                  </a:lnTo>
                  <a:lnTo>
                    <a:pt x="5213525" y="1664550"/>
                  </a:lnTo>
                  <a:lnTo>
                    <a:pt x="0" y="1664550"/>
                  </a:lnTo>
                  <a:close/>
                </a:path>
              </a:pathLst>
            </a:custGeom>
            <a:gradFill rotWithShape="true">
              <a:gsLst>
                <a:gs pos="0">
                  <a:srgbClr val="3C67BF">
                    <a:alpha val="23000"/>
                  </a:srgbClr>
                </a:gs>
                <a:gs pos="50000">
                  <a:srgbClr val="6B4CAF">
                    <a:alpha val="13225"/>
                  </a:srgbClr>
                </a:gs>
                <a:gs pos="100000">
                  <a:srgbClr val="F7ACFF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213525" cy="1702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497420" y="2688210"/>
            <a:ext cx="17568356" cy="5437174"/>
            <a:chOff x="0" y="0"/>
            <a:chExt cx="4627057" cy="143201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627057" cy="1432013"/>
            </a:xfrm>
            <a:custGeom>
              <a:avLst/>
              <a:gdLst/>
              <a:ahLst/>
              <a:cxnLst/>
              <a:rect r="r" b="b" t="t" l="l"/>
              <a:pathLst>
                <a:path h="1432013" w="4627057">
                  <a:moveTo>
                    <a:pt x="0" y="0"/>
                  </a:moveTo>
                  <a:lnTo>
                    <a:pt x="4627057" y="0"/>
                  </a:lnTo>
                  <a:lnTo>
                    <a:pt x="4627057" y="1432013"/>
                  </a:lnTo>
                  <a:lnTo>
                    <a:pt x="0" y="14320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gradFill>
                <a:gsLst>
                  <a:gs pos="0">
                    <a:srgbClr val="3C67BF">
                      <a:alpha val="100000"/>
                    </a:srgbClr>
                  </a:gs>
                  <a:gs pos="50000">
                    <a:srgbClr val="6B4CAF">
                      <a:alpha val="57500"/>
                    </a:srgbClr>
                  </a:gs>
                  <a:gs pos="100000">
                    <a:srgbClr val="F7ACFF">
                      <a:alpha val="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627057" cy="14701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5381654" y="1214850"/>
            <a:ext cx="6179058" cy="8229600"/>
          </a:xfrm>
          <a:custGeom>
            <a:avLst/>
            <a:gdLst/>
            <a:ahLst/>
            <a:cxnLst/>
            <a:rect r="r" b="b" t="t" l="l"/>
            <a:pathLst>
              <a:path h="8229600" w="6179058">
                <a:moveTo>
                  <a:pt x="0" y="0"/>
                </a:moveTo>
                <a:lnTo>
                  <a:pt x="6179058" y="0"/>
                </a:lnTo>
                <a:lnTo>
                  <a:pt x="617905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876478" y="572099"/>
            <a:ext cx="1560764" cy="1285502"/>
          </a:xfrm>
          <a:custGeom>
            <a:avLst/>
            <a:gdLst/>
            <a:ahLst/>
            <a:cxnLst/>
            <a:rect r="r" b="b" t="t" l="l"/>
            <a:pathLst>
              <a:path h="1285502" w="1560764">
                <a:moveTo>
                  <a:pt x="0" y="0"/>
                </a:moveTo>
                <a:lnTo>
                  <a:pt x="1560764" y="0"/>
                </a:lnTo>
                <a:lnTo>
                  <a:pt x="1560764" y="1285502"/>
                </a:lnTo>
                <a:lnTo>
                  <a:pt x="0" y="12855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6682695" y="2169606"/>
            <a:ext cx="3576977" cy="6320087"/>
            <a:chOff x="0" y="0"/>
            <a:chExt cx="1018337" cy="1799279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018337" cy="1799279"/>
            </a:xfrm>
            <a:custGeom>
              <a:avLst/>
              <a:gdLst/>
              <a:ahLst/>
              <a:cxnLst/>
              <a:rect r="r" b="b" t="t" l="l"/>
              <a:pathLst>
                <a:path h="1799279" w="1018337">
                  <a:moveTo>
                    <a:pt x="0" y="0"/>
                  </a:moveTo>
                  <a:lnTo>
                    <a:pt x="1018337" y="0"/>
                  </a:lnTo>
                  <a:lnTo>
                    <a:pt x="1018337" y="1799279"/>
                  </a:lnTo>
                  <a:lnTo>
                    <a:pt x="0" y="1799279"/>
                  </a:lnTo>
                  <a:close/>
                </a:path>
              </a:pathLst>
            </a:custGeom>
            <a:blipFill>
              <a:blip r:embed="rId5"/>
              <a:stretch>
                <a:fillRect l="-8859" t="0" r="-8859" b="0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028700" y="2981624"/>
            <a:ext cx="1256320" cy="1256320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C67BF">
                    <a:alpha val="96000"/>
                  </a:srgbClr>
                </a:gs>
                <a:gs pos="100000">
                  <a:srgbClr val="F7ACFF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0475165" y="7653473"/>
            <a:ext cx="1256320" cy="1256320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C67BF">
                    <a:alpha val="96000"/>
                  </a:srgbClr>
                </a:gs>
                <a:gs pos="100000">
                  <a:srgbClr val="F7ACFF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17" id="1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11103325" y="3757533"/>
            <a:ext cx="6742458" cy="30947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18"/>
              </a:lnSpc>
            </a:pPr>
            <a:r>
              <a:rPr lang="en-US" sz="2384" b="true">
                <a:solidFill>
                  <a:srgbClr val="24096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In the digital world, showcasing skills and projects through a traditional resume is not enough. Recruiters and clients need an engaging, professional, and interactive way to evaluate talent. A personal portfolio website solves this problem by creating a strong online presence, highlighting expertise, and providing easy ways to connect.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7524578" y="990165"/>
            <a:ext cx="1256320" cy="1256320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C67BF">
                    <a:alpha val="96000"/>
                  </a:srgbClr>
                </a:gs>
                <a:gs pos="100000">
                  <a:srgbClr val="F7ACFF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21" id="2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4217845" y="-602695"/>
            <a:ext cx="3185721" cy="3185721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C67BF">
                    <a:alpha val="58000"/>
                  </a:srgbClr>
                </a:gs>
                <a:gs pos="100000">
                  <a:srgbClr val="F7ACFF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24" id="2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17403566" y="1871985"/>
            <a:ext cx="884434" cy="884434"/>
            <a:chOff x="0" y="0"/>
            <a:chExt cx="812800" cy="8128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C67BF">
                    <a:alpha val="96000"/>
                  </a:srgbClr>
                </a:gs>
                <a:gs pos="100000">
                  <a:srgbClr val="F7ACFF">
                    <a:alpha val="96000"/>
                  </a:srgbClr>
                </a:gs>
              </a:gsLst>
              <a:lin ang="0"/>
            </a:gradFill>
          </p:spPr>
        </p:sp>
        <p:sp>
          <p:nvSpPr>
            <p:cNvPr name="TextBox 27" id="2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8" id="28"/>
          <p:cNvSpPr txBox="true"/>
          <p:nvPr/>
        </p:nvSpPr>
        <p:spPr>
          <a:xfrm rot="0">
            <a:off x="497420" y="4621802"/>
            <a:ext cx="5924366" cy="1851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87"/>
              </a:lnSpc>
            </a:pPr>
            <a:r>
              <a:rPr lang="en-US" sz="8609">
                <a:solidFill>
                  <a:srgbClr val="0901F3"/>
                </a:solidFill>
                <a:latin typeface="Gladiola"/>
                <a:ea typeface="Gladiola"/>
                <a:cs typeface="Gladiola"/>
                <a:sym typeface="Gladiola"/>
              </a:rPr>
              <a:t>PROBLEM STATEMENT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5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51015" y="80382"/>
            <a:ext cx="2156689" cy="1776327"/>
          </a:xfrm>
          <a:custGeom>
            <a:avLst/>
            <a:gdLst/>
            <a:ahLst/>
            <a:cxnLst/>
            <a:rect r="r" b="b" t="t" l="l"/>
            <a:pathLst>
              <a:path h="1776327" w="2156689">
                <a:moveTo>
                  <a:pt x="0" y="0"/>
                </a:moveTo>
                <a:lnTo>
                  <a:pt x="2156689" y="0"/>
                </a:lnTo>
                <a:lnTo>
                  <a:pt x="2156689" y="1776327"/>
                </a:lnTo>
                <a:lnTo>
                  <a:pt x="0" y="17763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349938" y="2009691"/>
            <a:ext cx="6573048" cy="6267619"/>
            <a:chOff x="0" y="0"/>
            <a:chExt cx="1018337" cy="97101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018337" cy="971018"/>
            </a:xfrm>
            <a:custGeom>
              <a:avLst/>
              <a:gdLst/>
              <a:ahLst/>
              <a:cxnLst/>
              <a:rect r="r" b="b" t="t" l="l"/>
              <a:pathLst>
                <a:path h="971018" w="1018337">
                  <a:moveTo>
                    <a:pt x="0" y="0"/>
                  </a:moveTo>
                  <a:lnTo>
                    <a:pt x="1018337" y="0"/>
                  </a:lnTo>
                  <a:lnTo>
                    <a:pt x="1018337" y="971018"/>
                  </a:lnTo>
                  <a:lnTo>
                    <a:pt x="0" y="971018"/>
                  </a:lnTo>
                  <a:close/>
                </a:path>
              </a:pathLst>
            </a:custGeom>
            <a:blipFill>
              <a:blip r:embed="rId4"/>
              <a:stretch>
                <a:fillRect l="0" t="-28704" r="0" b="-28704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0" y="5920447"/>
            <a:ext cx="8384711" cy="2735500"/>
            <a:chOff x="0" y="0"/>
            <a:chExt cx="2208319" cy="72046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208319" cy="720461"/>
            </a:xfrm>
            <a:custGeom>
              <a:avLst/>
              <a:gdLst/>
              <a:ahLst/>
              <a:cxnLst/>
              <a:rect r="r" b="b" t="t" l="l"/>
              <a:pathLst>
                <a:path h="720461" w="2208319">
                  <a:moveTo>
                    <a:pt x="0" y="0"/>
                  </a:moveTo>
                  <a:lnTo>
                    <a:pt x="2208319" y="0"/>
                  </a:lnTo>
                  <a:lnTo>
                    <a:pt x="2208319" y="720461"/>
                  </a:lnTo>
                  <a:lnTo>
                    <a:pt x="0" y="720461"/>
                  </a:lnTo>
                  <a:close/>
                </a:path>
              </a:pathLst>
            </a:custGeom>
            <a:gradFill rotWithShape="true">
              <a:gsLst>
                <a:gs pos="0">
                  <a:srgbClr val="3C67BF">
                    <a:alpha val="79000"/>
                  </a:srgbClr>
                </a:gs>
                <a:gs pos="100000">
                  <a:srgbClr val="F7ACFF">
                    <a:alpha val="79000"/>
                  </a:srgbClr>
                </a:gs>
              </a:gsLst>
              <a:lin ang="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2208319" cy="7585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9029177" y="2339407"/>
            <a:ext cx="1256320" cy="1256320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C67BF">
                    <a:alpha val="96000"/>
                  </a:srgbClr>
                </a:gs>
                <a:gs pos="100000">
                  <a:srgbClr val="F7ACFF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429600" y="2555251"/>
            <a:ext cx="2028716" cy="2080953"/>
            <a:chOff x="0" y="0"/>
            <a:chExt cx="534312" cy="54807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34312" cy="548070"/>
            </a:xfrm>
            <a:custGeom>
              <a:avLst/>
              <a:gdLst/>
              <a:ahLst/>
              <a:cxnLst/>
              <a:rect r="r" b="b" t="t" l="l"/>
              <a:pathLst>
                <a:path h="548070" w="534312">
                  <a:moveTo>
                    <a:pt x="0" y="0"/>
                  </a:moveTo>
                  <a:lnTo>
                    <a:pt x="534312" y="0"/>
                  </a:lnTo>
                  <a:lnTo>
                    <a:pt x="534312" y="548070"/>
                  </a:lnTo>
                  <a:lnTo>
                    <a:pt x="0" y="548070"/>
                  </a:lnTo>
                  <a:close/>
                </a:path>
              </a:pathLst>
            </a:custGeom>
            <a:gradFill rotWithShape="true">
              <a:gsLst>
                <a:gs pos="0">
                  <a:srgbClr val="3C67BF">
                    <a:alpha val="79000"/>
                  </a:srgbClr>
                </a:gs>
                <a:gs pos="100000">
                  <a:srgbClr val="F7ACFF">
                    <a:alpha val="79000"/>
                  </a:srgbClr>
                </a:gs>
              </a:gsLst>
              <a:lin ang="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534312" cy="5861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729360" y="5938378"/>
            <a:ext cx="2494991" cy="2717569"/>
            <a:chOff x="0" y="0"/>
            <a:chExt cx="1018337" cy="1109183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018337" cy="1109183"/>
            </a:xfrm>
            <a:custGeom>
              <a:avLst/>
              <a:gdLst/>
              <a:ahLst/>
              <a:cxnLst/>
              <a:rect r="r" b="b" t="t" l="l"/>
              <a:pathLst>
                <a:path h="1109183" w="1018337">
                  <a:moveTo>
                    <a:pt x="0" y="0"/>
                  </a:moveTo>
                  <a:lnTo>
                    <a:pt x="1018337" y="0"/>
                  </a:lnTo>
                  <a:lnTo>
                    <a:pt x="1018337" y="1109183"/>
                  </a:lnTo>
                  <a:lnTo>
                    <a:pt x="0" y="1109183"/>
                  </a:lnTo>
                  <a:close/>
                </a:path>
              </a:pathLst>
            </a:custGeom>
            <a:blipFill>
              <a:blip r:embed="rId4"/>
              <a:stretch>
                <a:fillRect l="0" t="-18900" r="0" b="-18900"/>
              </a:stretch>
            </a:blip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4971743" y="5938378"/>
            <a:ext cx="2494991" cy="2736677"/>
            <a:chOff x="0" y="0"/>
            <a:chExt cx="1018337" cy="1116982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018337" cy="1116982"/>
            </a:xfrm>
            <a:custGeom>
              <a:avLst/>
              <a:gdLst/>
              <a:ahLst/>
              <a:cxnLst/>
              <a:rect r="r" b="b" t="t" l="l"/>
              <a:pathLst>
                <a:path h="1116982" w="1018337">
                  <a:moveTo>
                    <a:pt x="0" y="0"/>
                  </a:moveTo>
                  <a:lnTo>
                    <a:pt x="1018337" y="0"/>
                  </a:lnTo>
                  <a:lnTo>
                    <a:pt x="1018337" y="1116982"/>
                  </a:lnTo>
                  <a:lnTo>
                    <a:pt x="0" y="1116982"/>
                  </a:lnTo>
                  <a:close/>
                </a:path>
              </a:pathLst>
            </a:custGeom>
            <a:blipFill>
              <a:blip r:embed="rId4"/>
              <a:stretch>
                <a:fillRect l="0" t="-18419" r="0" b="-18419"/>
              </a:stretch>
            </a:blip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15568629" y="-318954"/>
            <a:ext cx="2249937" cy="2249937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C67BF">
                    <a:alpha val="58000"/>
                  </a:srgbClr>
                </a:gs>
                <a:gs pos="100000">
                  <a:srgbClr val="F7ACFF">
                    <a:alpha val="58000"/>
                  </a:srgbClr>
                </a:gs>
              </a:gsLst>
              <a:lin ang="0"/>
            </a:gradFill>
          </p:spPr>
        </p:sp>
        <p:sp>
          <p:nvSpPr>
            <p:cNvPr name="TextBox 20" id="2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7128905" y="1279178"/>
            <a:ext cx="1256320" cy="1256320"/>
            <a:chOff x="0" y="0"/>
            <a:chExt cx="812800" cy="8128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C67BF">
                    <a:alpha val="96000"/>
                  </a:srgbClr>
                </a:gs>
                <a:gs pos="100000">
                  <a:srgbClr val="F7ACFF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23" id="2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4" id="24"/>
          <p:cNvSpPr txBox="true"/>
          <p:nvPr/>
        </p:nvSpPr>
        <p:spPr>
          <a:xfrm rot="0">
            <a:off x="8505493" y="1901849"/>
            <a:ext cx="6753812" cy="21823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052"/>
              </a:lnSpc>
            </a:pPr>
            <a:r>
              <a:rPr lang="en-US" sz="10736" spc="-107" b="true">
                <a:solidFill>
                  <a:srgbClr val="8B61C2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project overview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9029177" y="4436661"/>
            <a:ext cx="8805163" cy="34529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29"/>
              </a:lnSpc>
              <a:spcBef>
                <a:spcPct val="0"/>
              </a:spcBef>
            </a:pPr>
            <a:r>
              <a:rPr lang="en-US" b="true" sz="2807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This project is a responsive personal portfolio website for Pranavya.C. It features a modern design, smooth navigation, and interactive elements such as animations and a contact form. The website includes sections like About, Skills, Projects, and Contact to provide a complete overview of professional capabilities.</a:t>
            </a:r>
            <a:r>
              <a:rPr lang="en-US" b="true" sz="2807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5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688137" y="2040369"/>
            <a:ext cx="14152523" cy="4691226"/>
            <a:chOff x="0" y="0"/>
            <a:chExt cx="3727414" cy="123554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727414" cy="1235549"/>
            </a:xfrm>
            <a:custGeom>
              <a:avLst/>
              <a:gdLst/>
              <a:ahLst/>
              <a:cxnLst/>
              <a:rect r="r" b="b" t="t" l="l"/>
              <a:pathLst>
                <a:path h="1235549" w="3727414">
                  <a:moveTo>
                    <a:pt x="0" y="0"/>
                  </a:moveTo>
                  <a:lnTo>
                    <a:pt x="3727414" y="0"/>
                  </a:lnTo>
                  <a:lnTo>
                    <a:pt x="3727414" y="1235549"/>
                  </a:lnTo>
                  <a:lnTo>
                    <a:pt x="0" y="1235549"/>
                  </a:lnTo>
                  <a:close/>
                </a:path>
              </a:pathLst>
            </a:custGeom>
            <a:gradFill rotWithShape="true">
              <a:gsLst>
                <a:gs pos="0">
                  <a:srgbClr val="3C67BF">
                    <a:alpha val="23000"/>
                  </a:srgbClr>
                </a:gs>
                <a:gs pos="50000">
                  <a:srgbClr val="6B4CAF">
                    <a:alpha val="13225"/>
                  </a:srgbClr>
                </a:gs>
                <a:gs pos="100000">
                  <a:srgbClr val="F7ACFF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727414" cy="12736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206050" y="5606885"/>
            <a:ext cx="6485196" cy="3651415"/>
            <a:chOff x="0" y="0"/>
            <a:chExt cx="1741161" cy="98034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741161" cy="980341"/>
            </a:xfrm>
            <a:custGeom>
              <a:avLst/>
              <a:gdLst/>
              <a:ahLst/>
              <a:cxnLst/>
              <a:rect r="r" b="b" t="t" l="l"/>
              <a:pathLst>
                <a:path h="980341" w="1741161">
                  <a:moveTo>
                    <a:pt x="0" y="0"/>
                  </a:moveTo>
                  <a:lnTo>
                    <a:pt x="1741161" y="0"/>
                  </a:lnTo>
                  <a:lnTo>
                    <a:pt x="1741161" y="980341"/>
                  </a:lnTo>
                  <a:lnTo>
                    <a:pt x="0" y="980341"/>
                  </a:lnTo>
                  <a:close/>
                </a:path>
              </a:pathLst>
            </a:custGeom>
            <a:blipFill>
              <a:blip r:embed="rId2"/>
              <a:stretch>
                <a:fillRect l="0" t="-9165" r="0" b="-9165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16774314" y="2306583"/>
            <a:ext cx="1892038" cy="1892038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C67BF">
                    <a:alpha val="96000"/>
                  </a:srgbClr>
                </a:gs>
                <a:gs pos="100000">
                  <a:srgbClr val="F7ACFF">
                    <a:alpha val="96000"/>
                  </a:srgbClr>
                </a:gs>
              </a:gsLst>
              <a:lin ang="0"/>
            </a:gra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666240" y="0"/>
            <a:ext cx="2347695" cy="1933647"/>
          </a:xfrm>
          <a:custGeom>
            <a:avLst/>
            <a:gdLst/>
            <a:ahLst/>
            <a:cxnLst/>
            <a:rect r="r" b="b" t="t" l="l"/>
            <a:pathLst>
              <a:path h="1933647" w="2347695">
                <a:moveTo>
                  <a:pt x="0" y="0"/>
                </a:moveTo>
                <a:lnTo>
                  <a:pt x="2347695" y="0"/>
                </a:lnTo>
                <a:lnTo>
                  <a:pt x="2347695" y="1933647"/>
                </a:lnTo>
                <a:lnTo>
                  <a:pt x="0" y="19336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400540" y="1693375"/>
            <a:ext cx="1256320" cy="1256320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C67BF">
                    <a:alpha val="96000"/>
                  </a:srgbClr>
                </a:gs>
                <a:gs pos="100000">
                  <a:srgbClr val="F7ACFF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2320804" y="5606885"/>
            <a:ext cx="6485196" cy="3651415"/>
            <a:chOff x="0" y="0"/>
            <a:chExt cx="1741161" cy="980341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741161" cy="980341"/>
            </a:xfrm>
            <a:custGeom>
              <a:avLst/>
              <a:gdLst/>
              <a:ahLst/>
              <a:cxnLst/>
              <a:rect r="r" b="b" t="t" l="l"/>
              <a:pathLst>
                <a:path h="980341" w="1741161">
                  <a:moveTo>
                    <a:pt x="0" y="0"/>
                  </a:moveTo>
                  <a:lnTo>
                    <a:pt x="1741161" y="0"/>
                  </a:lnTo>
                  <a:lnTo>
                    <a:pt x="1741161" y="980341"/>
                  </a:lnTo>
                  <a:lnTo>
                    <a:pt x="0" y="980341"/>
                  </a:lnTo>
                  <a:close/>
                </a:path>
              </a:pathLst>
            </a:custGeom>
            <a:blipFill>
              <a:blip r:embed="rId5"/>
              <a:stretch>
                <a:fillRect l="0" t="-9276" r="0" b="-9276"/>
              </a:stretch>
            </a:blip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8412232" y="6978409"/>
            <a:ext cx="978035" cy="978035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C67BF">
                    <a:alpha val="96000"/>
                  </a:srgbClr>
                </a:gs>
                <a:gs pos="100000">
                  <a:srgbClr val="F7ACFF">
                    <a:alpha val="96000"/>
                  </a:srgbClr>
                </a:gs>
              </a:gsLst>
              <a:lin ang="0"/>
            </a:gra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0">
            <a:off x="8646521" y="7257623"/>
            <a:ext cx="509458" cy="419608"/>
          </a:xfrm>
          <a:custGeom>
            <a:avLst/>
            <a:gdLst/>
            <a:ahLst/>
            <a:cxnLst/>
            <a:rect r="r" b="b" t="t" l="l"/>
            <a:pathLst>
              <a:path h="419608" w="509458">
                <a:moveTo>
                  <a:pt x="0" y="0"/>
                </a:moveTo>
                <a:lnTo>
                  <a:pt x="509458" y="0"/>
                </a:lnTo>
                <a:lnTo>
                  <a:pt x="509458" y="419608"/>
                </a:lnTo>
                <a:lnTo>
                  <a:pt x="0" y="41960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0" id="20"/>
          <p:cNvGrpSpPr/>
          <p:nvPr/>
        </p:nvGrpSpPr>
        <p:grpSpPr>
          <a:xfrm rot="0">
            <a:off x="1840087" y="6978409"/>
            <a:ext cx="1256320" cy="1256320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C67BF">
                    <a:alpha val="96000"/>
                  </a:srgbClr>
                </a:gs>
                <a:gs pos="100000">
                  <a:srgbClr val="F7ACFF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22" id="2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5422108" y="5233217"/>
            <a:ext cx="1256320" cy="1256320"/>
            <a:chOff x="0" y="0"/>
            <a:chExt cx="812800" cy="8128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C67BF">
                    <a:alpha val="96000"/>
                  </a:srgbClr>
                </a:gs>
                <a:gs pos="100000">
                  <a:srgbClr val="F7ACFF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25" id="2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6" id="26"/>
          <p:cNvSpPr txBox="true"/>
          <p:nvPr/>
        </p:nvSpPr>
        <p:spPr>
          <a:xfrm rot="0">
            <a:off x="6388125" y="668623"/>
            <a:ext cx="5635850" cy="11343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14"/>
              </a:lnSpc>
            </a:pPr>
            <a:r>
              <a:rPr lang="en-US" b="true" sz="5268">
                <a:solidFill>
                  <a:srgbClr val="24096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who are the end users?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2320804" y="2683264"/>
            <a:ext cx="14047589" cy="27396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78178" indent="-339089" lvl="1">
              <a:lnSpc>
                <a:spcPts val="4397"/>
              </a:lnSpc>
              <a:buFont typeface="Arial"/>
              <a:buChar char="•"/>
            </a:pPr>
            <a:r>
              <a:rPr lang="en-US" b="true" sz="3141">
                <a:solidFill>
                  <a:srgbClr val="24096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Recruiters &amp; Hiring Managers – to quickly review skills and past work.</a:t>
            </a:r>
          </a:p>
          <a:p>
            <a:pPr algn="l" marL="678178" indent="-339089" lvl="1">
              <a:lnSpc>
                <a:spcPts val="4397"/>
              </a:lnSpc>
              <a:buFont typeface="Arial"/>
              <a:buChar char="•"/>
            </a:pPr>
            <a:r>
              <a:rPr lang="en-US" b="true" sz="3141">
                <a:solidFill>
                  <a:srgbClr val="24096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Clients – to explore services and potential collaborations.</a:t>
            </a:r>
          </a:p>
          <a:p>
            <a:pPr algn="l" marL="678178" indent="-339089" lvl="1">
              <a:lnSpc>
                <a:spcPts val="4397"/>
              </a:lnSpc>
              <a:buFont typeface="Arial"/>
              <a:buChar char="•"/>
            </a:pPr>
            <a:r>
              <a:rPr lang="en-US" b="true" sz="3141">
                <a:solidFill>
                  <a:srgbClr val="24096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Peers/Developers – to connect and collaborate on projects.</a:t>
            </a:r>
          </a:p>
          <a:p>
            <a:pPr algn="l" marL="678178" indent="-339089" lvl="1">
              <a:lnSpc>
                <a:spcPts val="4397"/>
              </a:lnSpc>
              <a:buFont typeface="Arial"/>
              <a:buChar char="•"/>
            </a:pPr>
            <a:r>
              <a:rPr lang="en-US" b="true" sz="3141">
                <a:solidFill>
                  <a:srgbClr val="24096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General Audience – to know more about the developer.</a:t>
            </a:r>
          </a:p>
          <a:p>
            <a:pPr algn="l">
              <a:lnSpc>
                <a:spcPts val="4397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5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623420" y="5741165"/>
            <a:ext cx="7406570" cy="740657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C67BF">
                    <a:alpha val="58000"/>
                  </a:srgbClr>
                </a:gs>
                <a:gs pos="100000">
                  <a:srgbClr val="F7ACFF">
                    <a:alpha val="58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767104" y="-2512338"/>
            <a:ext cx="5214383" cy="5214383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C67BF">
                    <a:alpha val="58000"/>
                  </a:srgbClr>
                </a:gs>
                <a:gs pos="100000">
                  <a:srgbClr val="F7ACFF">
                    <a:alpha val="58000"/>
                  </a:srgbClr>
                </a:gs>
              </a:gsLst>
              <a:lin ang="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691687" y="410026"/>
            <a:ext cx="2111615" cy="1739203"/>
          </a:xfrm>
          <a:custGeom>
            <a:avLst/>
            <a:gdLst/>
            <a:ahLst/>
            <a:cxnLst/>
            <a:rect r="r" b="b" t="t" l="l"/>
            <a:pathLst>
              <a:path h="1739203" w="2111615">
                <a:moveTo>
                  <a:pt x="0" y="0"/>
                </a:moveTo>
                <a:lnTo>
                  <a:pt x="2111615" y="0"/>
                </a:lnTo>
                <a:lnTo>
                  <a:pt x="2111615" y="1739203"/>
                </a:lnTo>
                <a:lnTo>
                  <a:pt x="0" y="17392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534951" y="2968745"/>
            <a:ext cx="9969863" cy="7723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67"/>
              </a:lnSpc>
            </a:pPr>
            <a:r>
              <a:rPr lang="en-US" sz="6833" b="true">
                <a:solidFill>
                  <a:srgbClr val="24096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Tools and techniques 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4747172" y="3469231"/>
            <a:ext cx="1343260" cy="1343260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C67BF">
                    <a:alpha val="58000"/>
                  </a:srgbClr>
                </a:gs>
                <a:gs pos="100000">
                  <a:srgbClr val="F7ACFF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11316715" y="1224047"/>
            <a:ext cx="5742639" cy="7648353"/>
          </a:xfrm>
          <a:custGeom>
            <a:avLst/>
            <a:gdLst/>
            <a:ahLst/>
            <a:cxnLst/>
            <a:rect r="r" b="b" t="t" l="l"/>
            <a:pathLst>
              <a:path h="7648353" w="5742639">
                <a:moveTo>
                  <a:pt x="0" y="0"/>
                </a:moveTo>
                <a:lnTo>
                  <a:pt x="5742639" y="0"/>
                </a:lnTo>
                <a:lnTo>
                  <a:pt x="5742639" y="7648354"/>
                </a:lnTo>
                <a:lnTo>
                  <a:pt x="0" y="764835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12546808" y="1923434"/>
            <a:ext cx="3324339" cy="6249579"/>
            <a:chOff x="0" y="0"/>
            <a:chExt cx="1018337" cy="1914419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018337" cy="1914419"/>
            </a:xfrm>
            <a:custGeom>
              <a:avLst/>
              <a:gdLst/>
              <a:ahLst/>
              <a:cxnLst/>
              <a:rect r="r" b="b" t="t" l="l"/>
              <a:pathLst>
                <a:path h="1914419" w="1018337">
                  <a:moveTo>
                    <a:pt x="0" y="0"/>
                  </a:moveTo>
                  <a:lnTo>
                    <a:pt x="1018337" y="0"/>
                  </a:lnTo>
                  <a:lnTo>
                    <a:pt x="1018337" y="1914419"/>
                  </a:lnTo>
                  <a:lnTo>
                    <a:pt x="0" y="1914419"/>
                  </a:lnTo>
                  <a:close/>
                </a:path>
              </a:pathLst>
            </a:custGeom>
            <a:blipFill>
              <a:blip r:embed="rId5"/>
              <a:stretch>
                <a:fillRect l="-12625" t="0" r="-12625" b="0"/>
              </a:stretch>
            </a:blip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11623420" y="1477600"/>
            <a:ext cx="1343260" cy="1343260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C67BF">
                    <a:alpha val="58000"/>
                  </a:srgbClr>
                </a:gs>
                <a:gs pos="100000">
                  <a:srgbClr val="F7ACFF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1747494" y="4226914"/>
            <a:ext cx="9050457" cy="50805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77692" indent="-388846" lvl="1">
              <a:lnSpc>
                <a:spcPts val="5042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3602">
                <a:solidFill>
                  <a:srgbClr val="24096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Lang</a:t>
            </a:r>
            <a:r>
              <a:rPr lang="en-US" b="true" sz="3602">
                <a:solidFill>
                  <a:srgbClr val="24096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uages: HTML5, CSS3, JavaScript</a:t>
            </a:r>
          </a:p>
          <a:p>
            <a:pPr algn="l" marL="777692" indent="-388846" lvl="1">
              <a:lnSpc>
                <a:spcPts val="5042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3602">
                <a:solidFill>
                  <a:srgbClr val="24096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Icons &amp; UI: Font Awesome</a:t>
            </a:r>
          </a:p>
          <a:p>
            <a:pPr algn="l" marL="777692" indent="-388846" lvl="1">
              <a:lnSpc>
                <a:spcPts val="5042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3602">
                <a:solidFill>
                  <a:srgbClr val="24096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Design Principles: Responsive design, Flexbox, CSS Grid, Transitions &amp; Animations</a:t>
            </a:r>
          </a:p>
          <a:p>
            <a:pPr algn="l" marL="777692" indent="-388846" lvl="1">
              <a:lnSpc>
                <a:spcPts val="5042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3602">
                <a:solidFill>
                  <a:srgbClr val="24096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Hosting Platforms (optional): GitHub Pages, Netlify, Vercel</a:t>
            </a:r>
          </a:p>
          <a:p>
            <a:pPr algn="l">
              <a:lnSpc>
                <a:spcPts val="5042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5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72917" y="1710815"/>
            <a:ext cx="19526368" cy="2240807"/>
            <a:chOff x="0" y="0"/>
            <a:chExt cx="5142747" cy="59017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142747" cy="590171"/>
            </a:xfrm>
            <a:custGeom>
              <a:avLst/>
              <a:gdLst/>
              <a:ahLst/>
              <a:cxnLst/>
              <a:rect r="r" b="b" t="t" l="l"/>
              <a:pathLst>
                <a:path h="590171" w="5142747">
                  <a:moveTo>
                    <a:pt x="0" y="0"/>
                  </a:moveTo>
                  <a:lnTo>
                    <a:pt x="5142747" y="0"/>
                  </a:lnTo>
                  <a:lnTo>
                    <a:pt x="5142747" y="590171"/>
                  </a:lnTo>
                  <a:lnTo>
                    <a:pt x="0" y="590171"/>
                  </a:lnTo>
                  <a:close/>
                </a:path>
              </a:pathLst>
            </a:custGeom>
            <a:gradFill rotWithShape="true">
              <a:gsLst>
                <a:gs pos="0">
                  <a:srgbClr val="3C67BF">
                    <a:alpha val="23000"/>
                  </a:srgbClr>
                </a:gs>
                <a:gs pos="50000">
                  <a:srgbClr val="6B4CAF">
                    <a:alpha val="13225"/>
                  </a:srgbClr>
                </a:gs>
                <a:gs pos="100000">
                  <a:srgbClr val="F7ACFF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142747" cy="6282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783536" y="263147"/>
            <a:ext cx="1495098" cy="1231417"/>
          </a:xfrm>
          <a:custGeom>
            <a:avLst/>
            <a:gdLst/>
            <a:ahLst/>
            <a:cxnLst/>
            <a:rect r="r" b="b" t="t" l="l"/>
            <a:pathLst>
              <a:path h="1231417" w="1495098">
                <a:moveTo>
                  <a:pt x="0" y="0"/>
                </a:moveTo>
                <a:lnTo>
                  <a:pt x="1495097" y="0"/>
                </a:lnTo>
                <a:lnTo>
                  <a:pt x="1495097" y="1231416"/>
                </a:lnTo>
                <a:lnTo>
                  <a:pt x="0" y="12314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501609" y="2628174"/>
            <a:ext cx="13148424" cy="6061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66"/>
              </a:lnSpc>
            </a:pPr>
            <a:r>
              <a:rPr lang="en-US" b="true" sz="5333">
                <a:solidFill>
                  <a:srgbClr val="24096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PORTFOLIO DESIGN AND LAYOUT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-135218" y="9166597"/>
            <a:ext cx="19526368" cy="2240807"/>
            <a:chOff x="0" y="0"/>
            <a:chExt cx="5142747" cy="59017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5142747" cy="590171"/>
            </a:xfrm>
            <a:custGeom>
              <a:avLst/>
              <a:gdLst/>
              <a:ahLst/>
              <a:cxnLst/>
              <a:rect r="r" b="b" t="t" l="l"/>
              <a:pathLst>
                <a:path h="590171" w="5142747">
                  <a:moveTo>
                    <a:pt x="0" y="0"/>
                  </a:moveTo>
                  <a:lnTo>
                    <a:pt x="5142747" y="0"/>
                  </a:lnTo>
                  <a:lnTo>
                    <a:pt x="5142747" y="590171"/>
                  </a:lnTo>
                  <a:lnTo>
                    <a:pt x="0" y="590171"/>
                  </a:lnTo>
                  <a:close/>
                </a:path>
              </a:pathLst>
            </a:custGeom>
            <a:gradFill rotWithShape="true">
              <a:gsLst>
                <a:gs pos="0">
                  <a:srgbClr val="3C67BF">
                    <a:alpha val="23000"/>
                  </a:srgbClr>
                </a:gs>
                <a:gs pos="50000">
                  <a:srgbClr val="6B4CAF">
                    <a:alpha val="13225"/>
                  </a:srgbClr>
                </a:gs>
                <a:gs pos="100000">
                  <a:srgbClr val="F7ACFF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5142747" cy="6282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5650032" y="-529992"/>
            <a:ext cx="19526368" cy="2240807"/>
            <a:chOff x="0" y="0"/>
            <a:chExt cx="5142747" cy="590171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142747" cy="590171"/>
            </a:xfrm>
            <a:custGeom>
              <a:avLst/>
              <a:gdLst/>
              <a:ahLst/>
              <a:cxnLst/>
              <a:rect r="r" b="b" t="t" l="l"/>
              <a:pathLst>
                <a:path h="590171" w="5142747">
                  <a:moveTo>
                    <a:pt x="0" y="0"/>
                  </a:moveTo>
                  <a:lnTo>
                    <a:pt x="5142747" y="0"/>
                  </a:lnTo>
                  <a:lnTo>
                    <a:pt x="5142747" y="590171"/>
                  </a:lnTo>
                  <a:lnTo>
                    <a:pt x="0" y="590171"/>
                  </a:lnTo>
                  <a:close/>
                </a:path>
              </a:pathLst>
            </a:custGeom>
            <a:gradFill rotWithShape="true">
              <a:gsLst>
                <a:gs pos="0">
                  <a:srgbClr val="3C67BF">
                    <a:alpha val="23000"/>
                  </a:srgbClr>
                </a:gs>
                <a:gs pos="50000">
                  <a:srgbClr val="6B4CAF">
                    <a:alpha val="13225"/>
                  </a:srgbClr>
                </a:gs>
                <a:gs pos="100000">
                  <a:srgbClr val="F7ACFF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5142747" cy="6282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236329" y="4380246"/>
            <a:ext cx="4981763" cy="3996239"/>
            <a:chOff x="0" y="0"/>
            <a:chExt cx="1312069" cy="1052507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312069" cy="1052507"/>
            </a:xfrm>
            <a:custGeom>
              <a:avLst/>
              <a:gdLst/>
              <a:ahLst/>
              <a:cxnLst/>
              <a:rect r="r" b="b" t="t" l="l"/>
              <a:pathLst>
                <a:path h="1052507" w="1312069">
                  <a:moveTo>
                    <a:pt x="0" y="0"/>
                  </a:moveTo>
                  <a:lnTo>
                    <a:pt x="1312069" y="0"/>
                  </a:lnTo>
                  <a:lnTo>
                    <a:pt x="1312069" y="1052507"/>
                  </a:lnTo>
                  <a:lnTo>
                    <a:pt x="0" y="105250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gradFill>
                <a:gsLst>
                  <a:gs pos="0">
                    <a:srgbClr val="3C67BF">
                      <a:alpha val="100000"/>
                    </a:srgbClr>
                  </a:gs>
                  <a:gs pos="50000">
                    <a:srgbClr val="6B4CAF">
                      <a:alpha val="57500"/>
                    </a:srgbClr>
                  </a:gs>
                  <a:gs pos="100000">
                    <a:srgbClr val="F7ACFF">
                      <a:alpha val="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1312069" cy="10906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82681" y="3005603"/>
            <a:ext cx="1892038" cy="1892038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C67BF">
                    <a:alpha val="96000"/>
                  </a:srgbClr>
                </a:gs>
                <a:gs pos="100000">
                  <a:srgbClr val="F7ACFF">
                    <a:alpha val="96000"/>
                  </a:srgbClr>
                </a:gs>
              </a:gsLst>
              <a:lin ang="0"/>
            </a:gra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2649397" y="4694435"/>
            <a:ext cx="15263186" cy="33297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9676" indent="-259838" lvl="1">
              <a:lnSpc>
                <a:spcPts val="3369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407">
                <a:solidFill>
                  <a:srgbClr val="24096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Header &amp; Navigati</a:t>
            </a:r>
            <a:r>
              <a:rPr lang="en-US" b="true" sz="2407">
                <a:solidFill>
                  <a:srgbClr val="24096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on: Sticky navbar with hamburger menu for mobile devices.</a:t>
            </a:r>
          </a:p>
          <a:p>
            <a:pPr algn="l" marL="519676" indent="-259838" lvl="1">
              <a:lnSpc>
                <a:spcPts val="3369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407">
                <a:solidFill>
                  <a:srgbClr val="24096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Hero Section: Introduction with name, title, and call-to-action button.</a:t>
            </a:r>
          </a:p>
          <a:p>
            <a:pPr algn="l" marL="519676" indent="-259838" lvl="1">
              <a:lnSpc>
                <a:spcPts val="3369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407">
                <a:solidFill>
                  <a:srgbClr val="24096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About Section: Profile image, bio, and career highlights.</a:t>
            </a:r>
          </a:p>
          <a:p>
            <a:pPr algn="l" marL="519676" indent="-259838" lvl="1">
              <a:lnSpc>
                <a:spcPts val="3369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407">
                <a:solidFill>
                  <a:srgbClr val="24096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Skills Section: Grid cards showcasing technical skills.</a:t>
            </a:r>
          </a:p>
          <a:p>
            <a:pPr algn="l" marL="519676" indent="-259838" lvl="1">
              <a:lnSpc>
                <a:spcPts val="3369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407">
                <a:solidFill>
                  <a:srgbClr val="24096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Projects Section: Project cards with images, descriptions, and links.</a:t>
            </a:r>
          </a:p>
          <a:p>
            <a:pPr algn="l" marL="519676" indent="-259838" lvl="1">
              <a:lnSpc>
                <a:spcPts val="3369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407">
                <a:solidFill>
                  <a:srgbClr val="24096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Contact Section: Contact form + email, phone, and location details.</a:t>
            </a:r>
          </a:p>
          <a:p>
            <a:pPr algn="l" marL="519676" indent="-259838" lvl="1">
              <a:lnSpc>
                <a:spcPts val="3369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407">
                <a:solidFill>
                  <a:srgbClr val="24096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Footer: Social media links, newsletter subscription, quick links.</a:t>
            </a:r>
          </a:p>
          <a:p>
            <a:pPr algn="l">
              <a:lnSpc>
                <a:spcPts val="3369"/>
              </a:lnSpc>
              <a:spcBef>
                <a:spcPct val="0"/>
              </a:spcBef>
            </a:pPr>
          </a:p>
        </p:txBody>
      </p:sp>
      <p:sp>
        <p:nvSpPr>
          <p:cNvPr name="Freeform 20" id="20"/>
          <p:cNvSpPr/>
          <p:nvPr/>
        </p:nvSpPr>
        <p:spPr>
          <a:xfrm flipH="false" flipV="false" rot="0">
            <a:off x="16489036" y="496078"/>
            <a:ext cx="929480" cy="765553"/>
          </a:xfrm>
          <a:custGeom>
            <a:avLst/>
            <a:gdLst/>
            <a:ahLst/>
            <a:cxnLst/>
            <a:rect r="r" b="b" t="t" l="l"/>
            <a:pathLst>
              <a:path h="765553" w="929480">
                <a:moveTo>
                  <a:pt x="0" y="0"/>
                </a:moveTo>
                <a:lnTo>
                  <a:pt x="929479" y="0"/>
                </a:lnTo>
                <a:lnTo>
                  <a:pt x="929479" y="765554"/>
                </a:lnTo>
                <a:lnTo>
                  <a:pt x="0" y="7655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5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16775" y="569310"/>
            <a:ext cx="1734309" cy="1428440"/>
          </a:xfrm>
          <a:custGeom>
            <a:avLst/>
            <a:gdLst/>
            <a:ahLst/>
            <a:cxnLst/>
            <a:rect r="r" b="b" t="t" l="l"/>
            <a:pathLst>
              <a:path h="1428440" w="1734309">
                <a:moveTo>
                  <a:pt x="0" y="0"/>
                </a:moveTo>
                <a:lnTo>
                  <a:pt x="1734310" y="0"/>
                </a:lnTo>
                <a:lnTo>
                  <a:pt x="1734310" y="1428440"/>
                </a:lnTo>
                <a:lnTo>
                  <a:pt x="0" y="14284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36831" y="2303914"/>
            <a:ext cx="2414254" cy="2414254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C67BF">
                    <a:alpha val="58000"/>
                  </a:srgbClr>
                </a:gs>
                <a:gs pos="100000">
                  <a:srgbClr val="F7ACFF">
                    <a:alpha val="5800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567800" y="2765991"/>
            <a:ext cx="7908646" cy="14315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44"/>
              </a:lnSpc>
            </a:pPr>
            <a:r>
              <a:rPr lang="en-US" b="true" sz="6681" i="true">
                <a:solidFill>
                  <a:srgbClr val="240960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FEAUTURES AND FUNCTIONALITY</a:t>
            </a:r>
          </a:p>
        </p:txBody>
      </p: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9802852" y="2628663"/>
            <a:ext cx="6136420" cy="6136420"/>
            <a:chOff x="0" y="0"/>
            <a:chExt cx="14840029" cy="1484002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-366471" y="-11891"/>
              <a:ext cx="15572971" cy="14863810"/>
            </a:xfrm>
            <a:custGeom>
              <a:avLst/>
              <a:gdLst/>
              <a:ahLst/>
              <a:cxnLst/>
              <a:rect r="r" b="b" t="t" l="l"/>
              <a:pathLst>
                <a:path h="14863810" w="15572971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5B45B5">
                    <a:alpha val="100000"/>
                  </a:srgbClr>
                </a:gs>
                <a:gs pos="100000">
                  <a:srgbClr val="8875D7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-156193" y="188812"/>
              <a:ext cx="15152415" cy="14462405"/>
            </a:xfrm>
            <a:custGeom>
              <a:avLst/>
              <a:gdLst/>
              <a:ahLst/>
              <a:cxnLst/>
              <a:rect r="r" b="b" t="t" l="l"/>
              <a:pathLst>
                <a:path h="14462405" w="1515241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223301" y="551024"/>
              <a:ext cx="14393427" cy="13737979"/>
            </a:xfrm>
            <a:custGeom>
              <a:avLst/>
              <a:gdLst/>
              <a:ahLst/>
              <a:cxnLst/>
              <a:rect r="r" b="b" t="t" l="l"/>
              <a:pathLst>
                <a:path h="13737979" w="14393427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4"/>
              <a:stretch>
                <a:fillRect l="-24712" t="0" r="-24712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9963054" y="6873045"/>
            <a:ext cx="1892038" cy="1892038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C67BF">
                    <a:alpha val="96000"/>
                  </a:srgbClr>
                </a:gs>
                <a:gs pos="100000">
                  <a:srgbClr val="F7ACFF">
                    <a:alpha val="96000"/>
                  </a:srgbClr>
                </a:gs>
              </a:gsLst>
              <a:lin ang="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4861737" y="3674458"/>
            <a:ext cx="2155070" cy="2155070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C67BF">
                    <a:alpha val="96000"/>
                  </a:srgbClr>
                </a:gs>
                <a:gs pos="100000">
                  <a:srgbClr val="F7ACFF">
                    <a:alpha val="96000"/>
                  </a:srgbClr>
                </a:gs>
              </a:gsLst>
              <a:lin ang="0"/>
            </a:gra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15377984" y="4289696"/>
            <a:ext cx="1122575" cy="924593"/>
          </a:xfrm>
          <a:custGeom>
            <a:avLst/>
            <a:gdLst/>
            <a:ahLst/>
            <a:cxnLst/>
            <a:rect r="r" b="b" t="t" l="l"/>
            <a:pathLst>
              <a:path h="924593" w="1122575">
                <a:moveTo>
                  <a:pt x="0" y="0"/>
                </a:moveTo>
                <a:lnTo>
                  <a:pt x="1122575" y="0"/>
                </a:lnTo>
                <a:lnTo>
                  <a:pt x="1122575" y="924594"/>
                </a:lnTo>
                <a:lnTo>
                  <a:pt x="0" y="92459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9476446" y="1521918"/>
            <a:ext cx="3185721" cy="3185721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C67BF">
                    <a:alpha val="58000"/>
                  </a:srgbClr>
                </a:gs>
                <a:gs pos="100000">
                  <a:srgbClr val="F7ACFF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20" id="2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685235" y="4670543"/>
            <a:ext cx="9017590" cy="40121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48756" indent="-274378" lvl="1">
              <a:lnSpc>
                <a:spcPts val="3558"/>
              </a:lnSpc>
              <a:buFont typeface="Arial"/>
              <a:buChar char="•"/>
            </a:pPr>
            <a:r>
              <a:rPr lang="en-US" b="true" sz="2541">
                <a:solidFill>
                  <a:srgbClr val="24096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Responsive design (works on mobile, tablet, desktop).</a:t>
            </a:r>
          </a:p>
          <a:p>
            <a:pPr algn="l" marL="548756" indent="-274378" lvl="1">
              <a:lnSpc>
                <a:spcPts val="3558"/>
              </a:lnSpc>
              <a:buFont typeface="Arial"/>
              <a:buChar char="•"/>
            </a:pPr>
            <a:r>
              <a:rPr lang="en-US" b="true" sz="2541">
                <a:solidFill>
                  <a:srgbClr val="24096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Smooth scrolling and sticky header.</a:t>
            </a:r>
          </a:p>
          <a:p>
            <a:pPr algn="l" marL="548756" indent="-274378" lvl="1">
              <a:lnSpc>
                <a:spcPts val="3558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541">
                <a:solidFill>
                  <a:srgbClr val="24096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Sparkle animati</a:t>
            </a:r>
            <a:r>
              <a:rPr lang="en-US" b="true" sz="2541">
                <a:solidFill>
                  <a:srgbClr val="24096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on effect on buttons.</a:t>
            </a:r>
          </a:p>
          <a:p>
            <a:pPr algn="l" marL="548756" indent="-274378" lvl="1">
              <a:lnSpc>
                <a:spcPts val="3558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541">
                <a:solidFill>
                  <a:srgbClr val="24096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Hover animations for project cards.</a:t>
            </a:r>
          </a:p>
          <a:p>
            <a:pPr algn="l" marL="548756" indent="-274378" lvl="1">
              <a:lnSpc>
                <a:spcPts val="3558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541">
                <a:solidFill>
                  <a:srgbClr val="24096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Interactive contact form with alert confirmation.</a:t>
            </a:r>
          </a:p>
          <a:p>
            <a:pPr algn="l" marL="548756" indent="-274378" lvl="1">
              <a:lnSpc>
                <a:spcPts val="3558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541">
                <a:solidFill>
                  <a:srgbClr val="24096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Newsletter subscription form.</a:t>
            </a:r>
          </a:p>
          <a:p>
            <a:pPr algn="l" marL="548756" indent="-274378" lvl="1">
              <a:lnSpc>
                <a:spcPts val="3558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541">
                <a:solidFill>
                  <a:srgbClr val="24096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Social media integration (Twitter, Instagram, LinkedIn, GitHub).</a:t>
            </a:r>
          </a:p>
          <a:p>
            <a:pPr algn="l">
              <a:lnSpc>
                <a:spcPts val="3558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DAGyexadaAU</dc:identifier>
  <dcterms:modified xsi:type="dcterms:W3CDTF">2011-08-01T06:04:30Z</dcterms:modified>
  <cp:revision>1</cp:revision>
  <dc:title>PRANAVYA.C</dc:title>
</cp:coreProperties>
</file>